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8" r:id="rId3"/>
    <p:sldId id="285" r:id="rId4"/>
    <p:sldId id="266" r:id="rId5"/>
    <p:sldId id="278" r:id="rId6"/>
    <p:sldId id="265" r:id="rId7"/>
    <p:sldId id="279" r:id="rId8"/>
    <p:sldId id="267" r:id="rId9"/>
    <p:sldId id="280" r:id="rId10"/>
    <p:sldId id="268" r:id="rId11"/>
    <p:sldId id="281" r:id="rId12"/>
    <p:sldId id="269" r:id="rId13"/>
    <p:sldId id="282" r:id="rId14"/>
    <p:sldId id="274" r:id="rId15"/>
    <p:sldId id="283" r:id="rId16"/>
    <p:sldId id="273" r:id="rId17"/>
    <p:sldId id="277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1A77"/>
    <a:srgbClr val="CC3399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81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4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16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29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09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74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06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64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6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4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236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241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93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182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284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459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86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9BDE7D-8E3C-403D-AA50-051F6E8A72DE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E9068C6-DA9A-4BDE-8387-85E330A8E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919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Богиня в тебе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7030A0"/>
                </a:solidFill>
              </a:rPr>
              <a:t>Видеокурс для женщин</a:t>
            </a:r>
            <a:endParaRPr lang="ru-RU" sz="3200" b="1" u="sng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09893" y="4790941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Лилия Мамедова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богини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96620" y="55671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20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001"/>
    </mc:Choice>
    <mc:Fallback>
      <p:transition spd="slow" advTm="101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6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Архетипы греческих богинь</a:t>
            </a:r>
            <a:endParaRPr lang="ru-RU" sz="5400" b="1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308995"/>
            <a:ext cx="5715000" cy="315277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324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54"/>
    </mc:Choice>
    <mc:Fallback>
      <p:transition spd="slow" advTm="35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797" y="1339403"/>
            <a:ext cx="100399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Каждая богиня </a:t>
            </a:r>
            <a:r>
              <a:rPr lang="ru-RU" dirty="0" smtClean="0"/>
              <a:t>содержит потенциально положительные и потенциально отрицательные свойства и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черты характера. </a:t>
            </a:r>
          </a:p>
          <a:p>
            <a:r>
              <a:rPr lang="ru-RU" dirty="0" smtClean="0"/>
              <a:t>Положительные важно активировать, а отрицательные – нейтрализовать.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2" y="2262733"/>
            <a:ext cx="7165075" cy="402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18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05"/>
    </mc:Choice>
    <mc:Fallback>
      <p:transition spd="slow" advTm="5290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u="sng" dirty="0" smtClean="0">
                <a:solidFill>
                  <a:srgbClr val="C00000"/>
                </a:solidFill>
              </a:rPr>
              <a:t>Деметра</a:t>
            </a:r>
            <a:endParaRPr lang="ru-RU" sz="4400" b="1" u="sng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5" y="1047750"/>
            <a:ext cx="3562350" cy="47625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3811" y="2975020"/>
            <a:ext cx="3718455" cy="2835230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 smtClean="0"/>
              <a:t>  </a:t>
            </a:r>
            <a:r>
              <a:rPr lang="ru-RU" sz="1800" b="1" dirty="0"/>
              <a:t>Это материнская сторона души. </a:t>
            </a:r>
            <a:r>
              <a:rPr lang="ru-RU" sz="1800" b="1" dirty="0" smtClean="0"/>
              <a:t>«Внутренняя мать».  </a:t>
            </a:r>
            <a:r>
              <a:rPr lang="ru-RU" sz="1800" b="1" dirty="0"/>
              <a:t>Она – та, что дает нечто этому миру. Ее проявления разнообразны. Это могут быть дети и «все-для-детей», это может быть человеческая щедрость и доброта к родным и знакомым, это может быть воспитательная функция во взращивании нового поколения. При этом Деметра ничего не просит и не требует для себя лично. Ей нужна лишь возможность родить и растить.</a:t>
            </a:r>
          </a:p>
          <a:p>
            <a:r>
              <a:rPr lang="ru-RU" sz="1800" b="1" dirty="0"/>
              <a:t>Архетип Деметры дает женщине способность быть щедрой к окружающим, заботу, милосердие, бескорыстность. </a:t>
            </a:r>
            <a:r>
              <a:rPr lang="ru-RU" sz="1800" b="1" dirty="0" smtClean="0"/>
              <a:t> </a:t>
            </a:r>
            <a:endParaRPr lang="ru-RU" sz="1800" b="1" dirty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18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154"/>
    </mc:Choice>
    <mc:Fallback>
      <p:transition spd="slow" advTm="117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5008" y="1339403"/>
            <a:ext cx="4382931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FF0000"/>
                </a:solidFill>
              </a:rPr>
              <a:t>Положительная сторона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Способность быть щедрой, </a:t>
            </a:r>
          </a:p>
          <a:p>
            <a:r>
              <a:rPr lang="ru-RU" b="1" dirty="0">
                <a:solidFill>
                  <a:srgbClr val="FF0000"/>
                </a:solidFill>
              </a:rPr>
              <a:t>з</a:t>
            </a:r>
            <a:r>
              <a:rPr lang="ru-RU" b="1" dirty="0" smtClean="0">
                <a:solidFill>
                  <a:srgbClr val="FF0000"/>
                </a:solidFill>
              </a:rPr>
              <a:t>аботливой, милосердной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Желание предоставлять физическую,</a:t>
            </a:r>
          </a:p>
          <a:p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 smtClean="0">
                <a:solidFill>
                  <a:srgbClr val="FF0000"/>
                </a:solidFill>
              </a:rPr>
              <a:t>сихологическую и духовную помощь</a:t>
            </a:r>
          </a:p>
          <a:p>
            <a:r>
              <a:rPr lang="ru-RU" b="1" dirty="0">
                <a:solidFill>
                  <a:srgbClr val="FF0000"/>
                </a:solidFill>
              </a:rPr>
              <a:t>о</a:t>
            </a:r>
            <a:r>
              <a:rPr lang="ru-RU" b="1" dirty="0" smtClean="0">
                <a:solidFill>
                  <a:srgbClr val="FF0000"/>
                </a:solidFill>
              </a:rPr>
              <a:t>кружающим.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Материнский инстинкт.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2011" y="1339403"/>
            <a:ext cx="4993675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FF0000"/>
                </a:solidFill>
              </a:rPr>
              <a:t>Отрицательная сторона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Властность, склонность к </a:t>
            </a:r>
            <a:r>
              <a:rPr lang="ru-RU" b="1" dirty="0" err="1" smtClean="0">
                <a:solidFill>
                  <a:srgbClr val="FF0000"/>
                </a:solidFill>
              </a:rPr>
              <a:t>сверхопеке</a:t>
            </a:r>
            <a:r>
              <a:rPr lang="ru-RU" b="1" dirty="0" smtClean="0">
                <a:solidFill>
                  <a:srgbClr val="FF0000"/>
                </a:solidFill>
              </a:rPr>
              <a:t> детей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 окружающих.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Чрезмерная требовательность к мужчинам.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Деление мира на Женский (хороший) и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Мужской (плохой) на семью (своих) и всех</a:t>
            </a:r>
          </a:p>
          <a:p>
            <a:r>
              <a:rPr lang="ru-RU" b="1" dirty="0">
                <a:solidFill>
                  <a:srgbClr val="FF0000"/>
                </a:solidFill>
              </a:rPr>
              <a:t>о</a:t>
            </a:r>
            <a:r>
              <a:rPr lang="ru-RU" b="1" dirty="0" smtClean="0">
                <a:solidFill>
                  <a:srgbClr val="FF0000"/>
                </a:solidFill>
              </a:rPr>
              <a:t>стальных (чужих).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5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76"/>
    </mc:Choice>
    <mc:Fallback>
      <p:transition spd="slow" advTm="3617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00B050"/>
                </a:solidFill>
              </a:rPr>
              <a:t>Кора-Персефона</a:t>
            </a:r>
            <a:endParaRPr lang="ru-RU" sz="3200" b="1" u="sng" dirty="0">
              <a:solidFill>
                <a:srgbClr val="00B05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79" y="982663"/>
            <a:ext cx="3628643" cy="4892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Это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«Внутренний ребенок»,  источник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игры и радости, присутствующий в каждом человеке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Это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наши чувства, желания, мечты.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Это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энергия, вдохновение, свежесть восприятия.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Неудивительно, что у женщин она может представать в образе девочки, сочетающем в себе невинность и любопытство, непосредственность и серьезное отношение к процессу познания этого мира. </a:t>
            </a:r>
            <a:endParaRPr lang="ru-RU" sz="1400" dirty="0">
              <a:solidFill>
                <a:srgbClr val="00B05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299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930"/>
    </mc:Choice>
    <mc:Fallback>
      <p:transition spd="slow" advTm="101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1977" y="1236372"/>
            <a:ext cx="4634602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1"/>
                </a:solidFill>
              </a:rPr>
              <a:t>Положительная сторона</a:t>
            </a:r>
          </a:p>
          <a:p>
            <a:endParaRPr lang="ru-RU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Творчество, эмоциональность, восхищение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 чудом жизни.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Понимание своей миссии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Способность видеть красоту окружающего</a:t>
            </a:r>
            <a:endParaRPr lang="ru-RU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Мира, радоваться жизни.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3679" y="1236372"/>
            <a:ext cx="362310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1"/>
                </a:solidFill>
              </a:rPr>
              <a:t>Отрицательная сторона</a:t>
            </a:r>
          </a:p>
          <a:p>
            <a:endParaRPr lang="ru-RU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Зависимость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Стремление к манипуляциям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/>
                </a:solidFill>
              </a:rPr>
              <a:t>Надежда на «чудесное спасение» 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4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"/>
    </mc:Choice>
    <mc:Fallback>
      <p:transition spd="slow" advTm="86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rgbClr val="FFC000"/>
                </a:solidFill>
              </a:rPr>
              <a:t>Афродита</a:t>
            </a:r>
            <a:endParaRPr lang="ru-RU" sz="4000" b="1" u="sng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Б</a:t>
            </a:r>
            <a:r>
              <a:rPr lang="ru-RU" b="1" dirty="0" smtClean="0"/>
              <a:t>огиня </a:t>
            </a:r>
            <a:r>
              <a:rPr lang="ru-RU" b="1" dirty="0"/>
              <a:t>любви и красоты. </a:t>
            </a:r>
          </a:p>
          <a:p>
            <a:r>
              <a:rPr lang="ru-RU" b="1" dirty="0"/>
              <a:t>Архетип Афродиты побуждает людей творить и создавать, учиться и подражать. Он дает желание выделиться и быть такой «чтобы все ахнули», прославиться. Обычный путь для женщины, в которой развит этот голос, - стать певицей, актрисой или танцовщицей, сравнительно с недавних пор -  моделью или модельером, художницей, писательницей или пойти по пути другой творческой профессии.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23" y="1388534"/>
            <a:ext cx="6321353" cy="394332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8213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273"/>
    </mc:Choice>
    <mc:Fallback>
      <p:transition spd="slow" advTm="85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462" y="1133341"/>
            <a:ext cx="3506088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FF0000"/>
                </a:solidFill>
              </a:rPr>
              <a:t>Положительная сторона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Умение создавать пространство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Любви и красоты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Сексуальность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Миролюбие и чувство юмора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Способность к творчеству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4434" y="1287887"/>
            <a:ext cx="52405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FF0000"/>
                </a:solidFill>
              </a:rPr>
              <a:t>Отрицательная сторона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Склонность к позе и демонстративным поступкам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Опасность иллюзией подменить реальность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Нежелание видеть границы и пределы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70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20"/>
    </mc:Choice>
    <mc:Fallback>
      <p:transition spd="slow" advTm="1012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chemeClr val="accent3">
                    <a:lumMod val="75000"/>
                  </a:schemeClr>
                </a:solidFill>
              </a:rPr>
              <a:t>Артемида</a:t>
            </a:r>
            <a:endParaRPr lang="ru-RU" sz="4000" b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Артемида (Диана у римлян) – богиня охоты и Луны. </a:t>
            </a:r>
            <a:endParaRPr lang="ru-RU" b="1" dirty="0" smtClean="0"/>
          </a:p>
          <a:p>
            <a:r>
              <a:rPr lang="ru-RU" b="1" dirty="0"/>
              <a:t>Архетип богини-девственницы выражается в ощущении </a:t>
            </a:r>
            <a:r>
              <a:rPr lang="ru-RU" b="1" dirty="0" smtClean="0"/>
              <a:t> </a:t>
            </a:r>
            <a:r>
              <a:rPr lang="ru-RU" b="1" dirty="0"/>
              <a:t>самодостаточности, он определяет жизненную позицию "Я сама могу о себе позаботиться" и позволяет женщине действовать уверенно, независимо и самостоятельно.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025" y="1919288"/>
            <a:ext cx="5238750" cy="3019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273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34"/>
    </mc:Choice>
    <mc:Fallback>
      <p:transition spd="slow" advTm="51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0614" y="1017431"/>
            <a:ext cx="411843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009900"/>
                </a:solidFill>
              </a:rPr>
              <a:t>Положительная сторона</a:t>
            </a:r>
          </a:p>
          <a:p>
            <a:endParaRPr lang="ru-RU" dirty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Видит цель, не видит препятствий.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Целеустремленность – достигает и </a:t>
            </a:r>
          </a:p>
          <a:p>
            <a:r>
              <a:rPr lang="ru-RU" dirty="0">
                <a:solidFill>
                  <a:srgbClr val="009900"/>
                </a:solidFill>
              </a:rPr>
              <a:t>д</a:t>
            </a:r>
            <a:r>
              <a:rPr lang="ru-RU" dirty="0" smtClean="0">
                <a:solidFill>
                  <a:srgbClr val="009900"/>
                </a:solidFill>
              </a:rPr>
              <a:t>обивается.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Самостоятельность и независимость.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Честность и прямота.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Потребность защищать более слабых.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2918" y="1133341"/>
            <a:ext cx="547297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009900"/>
                </a:solidFill>
              </a:rPr>
              <a:t>Отрицательная сторона</a:t>
            </a:r>
          </a:p>
          <a:p>
            <a:endParaRPr lang="ru-RU" dirty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Стремление к соперничеству.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Бунтарство.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Стремление к соперничеству.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Страх близости.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99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9900"/>
                </a:solidFill>
              </a:rPr>
              <a:t>Конкуренция с мужчинами за место «на пьедестале».</a:t>
            </a:r>
            <a:endParaRPr lang="ru-RU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4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442"/>
    </mc:Choice>
    <mc:Fallback>
      <p:transition spd="slow" advTm="8944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rgbClr val="901A77"/>
                </a:solidFill>
              </a:rPr>
              <a:t>Афина</a:t>
            </a:r>
            <a:endParaRPr lang="ru-RU" sz="4000" b="1" u="sng" dirty="0">
              <a:solidFill>
                <a:srgbClr val="901A77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– «железная леди»</a:t>
            </a:r>
          </a:p>
          <a:p>
            <a:r>
              <a:rPr lang="ru-RU" dirty="0"/>
              <a:t>   </a:t>
            </a:r>
            <a:r>
              <a:rPr lang="ru-RU" sz="1700" b="1" dirty="0"/>
              <a:t>Архетип Афины может дать женщине способность к успешной реализации во внешнем «мужском» мире: талант тактика и стратега; естественное вхождение в государственные структуры; умение дружить с мужчинами и видеть среди них Героев; способность применять ум,  как оружие, а логику и рационализм использовать как доспехи; дает трезвость и </a:t>
            </a:r>
            <a:r>
              <a:rPr lang="ru-RU" sz="1700" b="1" dirty="0" smtClean="0"/>
              <a:t>расчет.</a:t>
            </a:r>
            <a:endParaRPr lang="ru-RU" sz="17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375" y="982663"/>
            <a:ext cx="3038050" cy="489267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9081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354"/>
    </mc:Choice>
    <mc:Fallback>
      <p:transition spd="slow" advTm="95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2130" y="1017431"/>
            <a:ext cx="361188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Положительная сторона</a:t>
            </a:r>
          </a:p>
          <a:p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Стратег и тактик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Успешная реализация в мужском</a:t>
            </a:r>
          </a:p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Мире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001555" y="1146220"/>
            <a:ext cx="423545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Отрицательная сторона</a:t>
            </a:r>
          </a:p>
          <a:p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Выбирает Мужское в ущерб Женскому.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Не признает ценность эмоций.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5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5"/>
    </mc:Choice>
    <mc:Fallback>
      <p:transition spd="slow" advTm="78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>
                <a:solidFill>
                  <a:srgbClr val="FFC000"/>
                </a:solidFill>
              </a:rPr>
              <a:t>Гера</a:t>
            </a:r>
            <a:endParaRPr lang="ru-RU" sz="4800" b="1" u="sng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Б</a:t>
            </a:r>
            <a:r>
              <a:rPr lang="ru-RU" dirty="0" smtClean="0"/>
              <a:t>огиня </a:t>
            </a:r>
            <a:r>
              <a:rPr lang="ru-RU" dirty="0"/>
              <a:t>брака и деторождения. </a:t>
            </a:r>
          </a:p>
          <a:p>
            <a:r>
              <a:rPr lang="ru-RU" dirty="0"/>
              <a:t>Архетип Геры – это образ настоящей Хозяйки и Королевы. Здесь особенно важны территория, сфера влияния и ее собственный признанный статус</a:t>
            </a:r>
            <a:r>
              <a:rPr lang="ru-RU" dirty="0" smtClean="0"/>
              <a:t>.</a:t>
            </a:r>
            <a:r>
              <a:rPr lang="ru-RU" dirty="0"/>
              <a:t> Для такой женщины имеет большее  значение, кто у нее муж, где и какой дом, в какую школу ходят дети. Она понимает, что такое «комильфо». </a:t>
            </a:r>
          </a:p>
          <a:p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01" y="647189"/>
            <a:ext cx="3420000" cy="553099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0149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85"/>
    </mc:Choice>
    <mc:Fallback>
      <p:transition spd="slow" advTm="89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6068" y="1136508"/>
            <a:ext cx="4323620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CC3399"/>
                </a:solidFill>
              </a:rPr>
              <a:t>Положительная сторона</a:t>
            </a:r>
          </a:p>
          <a:p>
            <a:endParaRPr lang="ru-RU" dirty="0">
              <a:solidFill>
                <a:srgbClr val="CC33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C3399"/>
                </a:solidFill>
              </a:rPr>
              <a:t>Точно знает, чего хочет.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C3399"/>
                </a:solidFill>
              </a:rPr>
              <a:t>Ей важны территория и ее собственный</a:t>
            </a:r>
          </a:p>
          <a:p>
            <a:r>
              <a:rPr lang="ru-RU" dirty="0">
                <a:solidFill>
                  <a:srgbClr val="CC3399"/>
                </a:solidFill>
              </a:rPr>
              <a:t>п</a:t>
            </a:r>
            <a:r>
              <a:rPr lang="ru-RU" dirty="0" smtClean="0">
                <a:solidFill>
                  <a:srgbClr val="CC3399"/>
                </a:solidFill>
              </a:rPr>
              <a:t>ризнанный статус.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C3399"/>
                </a:solidFill>
              </a:rPr>
              <a:t>Если мужчина обеспечивает ей таковой,</a:t>
            </a:r>
          </a:p>
          <a:p>
            <a:r>
              <a:rPr lang="ru-RU" dirty="0">
                <a:solidFill>
                  <a:srgbClr val="CC3399"/>
                </a:solidFill>
              </a:rPr>
              <a:t>б</a:t>
            </a:r>
            <a:r>
              <a:rPr lang="ru-RU" dirty="0" smtClean="0">
                <a:solidFill>
                  <a:srgbClr val="CC3399"/>
                </a:solidFill>
              </a:rPr>
              <a:t>ывает необычайно предана</a:t>
            </a:r>
          </a:p>
          <a:p>
            <a:r>
              <a:rPr lang="ru-RU" dirty="0" smtClean="0">
                <a:solidFill>
                  <a:srgbClr val="CC3399"/>
                </a:solidFill>
              </a:rPr>
              <a:t>ему: и в горе и в радости.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C3399"/>
                </a:solidFill>
              </a:rPr>
              <a:t> </a:t>
            </a:r>
            <a:r>
              <a:rPr lang="ru-RU" dirty="0">
                <a:solidFill>
                  <a:srgbClr val="CC3399"/>
                </a:solidFill>
              </a:rPr>
              <a:t>Смысл жизни </a:t>
            </a:r>
            <a:r>
              <a:rPr lang="ru-RU" dirty="0" smtClean="0">
                <a:solidFill>
                  <a:srgbClr val="CC3399"/>
                </a:solidFill>
              </a:rPr>
              <a:t>для нее в </a:t>
            </a:r>
            <a:r>
              <a:rPr lang="ru-RU" dirty="0">
                <a:solidFill>
                  <a:srgbClr val="CC3399"/>
                </a:solidFill>
              </a:rPr>
              <a:t>супружестве.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65194" y="1275008"/>
            <a:ext cx="448552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901A77"/>
                </a:solidFill>
              </a:rPr>
              <a:t>Отрицательная сторона</a:t>
            </a:r>
          </a:p>
          <a:p>
            <a:endParaRPr lang="ru-RU" dirty="0">
              <a:solidFill>
                <a:srgbClr val="901A7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901A77"/>
                </a:solidFill>
              </a:rPr>
              <a:t>Опасность раствориться в другом, стать</a:t>
            </a:r>
          </a:p>
          <a:p>
            <a:r>
              <a:rPr lang="ru-RU" dirty="0">
                <a:solidFill>
                  <a:srgbClr val="901A77"/>
                </a:solidFill>
              </a:rPr>
              <a:t>н</a:t>
            </a:r>
            <a:r>
              <a:rPr lang="ru-RU" dirty="0" smtClean="0">
                <a:solidFill>
                  <a:srgbClr val="901A77"/>
                </a:solidFill>
              </a:rPr>
              <a:t>е интересной.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901A7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901A77"/>
                </a:solidFill>
              </a:rPr>
              <a:t>Неожиданно овдовев, теряет весь смысл </a:t>
            </a:r>
          </a:p>
          <a:p>
            <a:r>
              <a:rPr lang="ru-RU" dirty="0">
                <a:solidFill>
                  <a:srgbClr val="901A77"/>
                </a:solidFill>
              </a:rPr>
              <a:t>ж</a:t>
            </a:r>
            <a:r>
              <a:rPr lang="ru-RU" dirty="0" smtClean="0">
                <a:solidFill>
                  <a:srgbClr val="901A77"/>
                </a:solidFill>
              </a:rPr>
              <a:t>изни.</a:t>
            </a:r>
            <a:endParaRPr lang="ru-RU" dirty="0">
              <a:solidFill>
                <a:srgbClr val="901A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24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4"/>
    </mc:Choice>
    <mc:Fallback>
      <p:transition spd="slow" advTm="356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err="1" smtClean="0">
                <a:solidFill>
                  <a:srgbClr val="00B0F0"/>
                </a:solidFill>
              </a:rPr>
              <a:t>Гестия</a:t>
            </a:r>
            <a:endParaRPr lang="ru-RU" sz="4400" b="1" dirty="0">
              <a:solidFill>
                <a:srgbClr val="00B0F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200" b="1" dirty="0" err="1"/>
              <a:t>Гестия</a:t>
            </a:r>
            <a:r>
              <a:rPr lang="ru-RU" sz="1200" b="1" dirty="0"/>
              <a:t> – богиня не только домашнего очага, но и храмового священного огня. Ее архетип представляется и в образе служительницы божества, жрицы, посвятившей себя высшему смыслу, далекому от человеческих забот и суеты</a:t>
            </a:r>
            <a:r>
              <a:rPr lang="ru-RU" sz="1200" b="1" dirty="0" smtClean="0"/>
              <a:t>.</a:t>
            </a:r>
            <a:r>
              <a:rPr lang="ru-RU" sz="1200" b="1" dirty="0"/>
              <a:t> Архетип </a:t>
            </a:r>
            <a:r>
              <a:rPr lang="ru-RU" sz="1200" b="1" dirty="0" err="1"/>
              <a:t>Гестии</a:t>
            </a:r>
            <a:r>
              <a:rPr lang="ru-RU" sz="1200" b="1" dirty="0"/>
              <a:t> имеет два основных лика: скромной труженицы и мистической жрицы. Слишком приземленная </a:t>
            </a:r>
            <a:r>
              <a:rPr lang="ru-RU" sz="1200" b="1" dirty="0" err="1"/>
              <a:t>Гестия</a:t>
            </a:r>
            <a:r>
              <a:rPr lang="ru-RU" sz="1200" b="1" dirty="0"/>
              <a:t> скучна и простовата для мира, </a:t>
            </a:r>
            <a:r>
              <a:rPr lang="ru-RU" sz="1200" b="1" dirty="0" smtClean="0"/>
              <a:t>а чересчур </a:t>
            </a:r>
            <a:r>
              <a:rPr lang="ru-RU" sz="1200" b="1" dirty="0"/>
              <a:t>духовная </a:t>
            </a:r>
            <a:r>
              <a:rPr lang="ru-RU" sz="1200" b="1" dirty="0" smtClean="0"/>
              <a:t> </a:t>
            </a:r>
            <a:r>
              <a:rPr lang="ru-RU" sz="1200" b="1" dirty="0"/>
              <a:t>и вовсе живет где-то не здесь.</a:t>
            </a:r>
          </a:p>
          <a:p>
            <a:r>
              <a:rPr lang="ru-RU" sz="1200" b="1" dirty="0"/>
              <a:t>Поэтому задача развития этого архетипа – в умении переключаться от низкого к высокому и  - наоборот. 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718" y="982663"/>
            <a:ext cx="3541364" cy="489267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704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952"/>
    </mc:Choice>
    <mc:Fallback>
      <p:transition spd="slow" advTm="185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7735" y="1056068"/>
            <a:ext cx="4035079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7030A0"/>
                </a:solidFill>
              </a:rPr>
              <a:t>Положительная сторона</a:t>
            </a:r>
          </a:p>
          <a:p>
            <a:endParaRPr lang="ru-RU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Внимание к внутреннему миру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Духовность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Уютность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Богатая интуиция и внутреннее чутье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7030A0"/>
                </a:solidFill>
              </a:rPr>
              <a:t>Паранормальные</a:t>
            </a:r>
            <a:r>
              <a:rPr lang="ru-RU" dirty="0" smtClean="0">
                <a:solidFill>
                  <a:srgbClr val="7030A0"/>
                </a:solidFill>
              </a:rPr>
              <a:t> способности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159099"/>
            <a:ext cx="4562467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7030A0"/>
                </a:solidFill>
              </a:rPr>
              <a:t>Отрицательная сторона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Крайности: либо экспрессия духовности,</a:t>
            </a:r>
          </a:p>
          <a:p>
            <a:r>
              <a:rPr lang="ru-RU" dirty="0">
                <a:solidFill>
                  <a:srgbClr val="7030A0"/>
                </a:solidFill>
              </a:rPr>
              <a:t>л</a:t>
            </a:r>
            <a:r>
              <a:rPr lang="ru-RU" dirty="0" smtClean="0">
                <a:solidFill>
                  <a:srgbClr val="7030A0"/>
                </a:solidFill>
              </a:rPr>
              <a:t>ибо приземленный сюжет, когда кроме </a:t>
            </a:r>
          </a:p>
          <a:p>
            <a:r>
              <a:rPr lang="ru-RU" dirty="0">
                <a:solidFill>
                  <a:srgbClr val="7030A0"/>
                </a:solidFill>
              </a:rPr>
              <a:t>к</a:t>
            </a:r>
            <a:r>
              <a:rPr lang="ru-RU" dirty="0" smtClean="0">
                <a:solidFill>
                  <a:srgbClr val="7030A0"/>
                </a:solidFill>
              </a:rPr>
              <a:t>астрюль ничего неинтересно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7030A0"/>
                </a:solidFill>
              </a:rPr>
              <a:t>Обособленность и уединение и зависание </a:t>
            </a:r>
          </a:p>
          <a:p>
            <a:r>
              <a:rPr lang="ru-RU" dirty="0">
                <a:solidFill>
                  <a:srgbClr val="7030A0"/>
                </a:solidFill>
              </a:rPr>
              <a:t>в</a:t>
            </a:r>
            <a:r>
              <a:rPr lang="ru-RU" dirty="0" smtClean="0">
                <a:solidFill>
                  <a:srgbClr val="7030A0"/>
                </a:solidFill>
              </a:rPr>
              <a:t> них, т.к. нравится созерцание, а не </a:t>
            </a:r>
          </a:p>
          <a:p>
            <a:r>
              <a:rPr lang="ru-RU" dirty="0">
                <a:solidFill>
                  <a:srgbClr val="7030A0"/>
                </a:solidFill>
              </a:rPr>
              <a:t>а</a:t>
            </a:r>
            <a:r>
              <a:rPr lang="ru-RU" dirty="0" smtClean="0">
                <a:solidFill>
                  <a:srgbClr val="7030A0"/>
                </a:solidFill>
              </a:rPr>
              <a:t>ктивное участие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5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137"/>
    </mc:Choice>
    <mc:Fallback>
      <p:transition spd="slow" advTm="12613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9" y="656823"/>
            <a:ext cx="9259909" cy="558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5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611</TotalTime>
  <Words>827</Words>
  <Application>Microsoft Office PowerPoint</Application>
  <PresentationFormat>Широкоэкранный</PresentationFormat>
  <Paragraphs>145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SimSun</vt:lpstr>
      <vt:lpstr>Aharoni</vt:lpstr>
      <vt:lpstr>Arial</vt:lpstr>
      <vt:lpstr>Garamond</vt:lpstr>
      <vt:lpstr>Times New Roman</vt:lpstr>
      <vt:lpstr>Wingdings</vt:lpstr>
      <vt:lpstr>Натуральные материалы</vt:lpstr>
      <vt:lpstr>Богиня в тебе</vt:lpstr>
      <vt:lpstr>Архетипы греческих богинь</vt:lpstr>
      <vt:lpstr>Презентация PowerPoint</vt:lpstr>
      <vt:lpstr>Деметра</vt:lpstr>
      <vt:lpstr>Презентация PowerPoint</vt:lpstr>
      <vt:lpstr>Кора-Персефона</vt:lpstr>
      <vt:lpstr>Презентация PowerPoint</vt:lpstr>
      <vt:lpstr>Афродита</vt:lpstr>
      <vt:lpstr>Презентация PowerPoint</vt:lpstr>
      <vt:lpstr>Артемида</vt:lpstr>
      <vt:lpstr>Презентация PowerPoint</vt:lpstr>
      <vt:lpstr>Афина</vt:lpstr>
      <vt:lpstr>Презентация PowerPoint</vt:lpstr>
      <vt:lpstr>Гера</vt:lpstr>
      <vt:lpstr>Презентация PowerPoint</vt:lpstr>
      <vt:lpstr>Гестия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Мамедова</dc:creator>
  <cp:lastModifiedBy>Лилия Мамедова</cp:lastModifiedBy>
  <cp:revision>60</cp:revision>
  <dcterms:created xsi:type="dcterms:W3CDTF">2016-12-09T22:18:49Z</dcterms:created>
  <dcterms:modified xsi:type="dcterms:W3CDTF">2017-02-17T14:22:33Z</dcterms:modified>
</cp:coreProperties>
</file>